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823" r:id="rId3"/>
  </p:sldMasterIdLst>
  <p:notesMasterIdLst>
    <p:notesMasterId r:id="rId28"/>
  </p:notesMasterIdLst>
  <p:handoutMasterIdLst>
    <p:handoutMasterId r:id="rId29"/>
  </p:handoutMasterIdLst>
  <p:sldIdLst>
    <p:sldId id="256" r:id="rId4"/>
    <p:sldId id="274" r:id="rId5"/>
    <p:sldId id="275" r:id="rId6"/>
    <p:sldId id="283" r:id="rId7"/>
    <p:sldId id="296" r:id="rId8"/>
    <p:sldId id="304" r:id="rId9"/>
    <p:sldId id="306" r:id="rId10"/>
    <p:sldId id="307" r:id="rId11"/>
    <p:sldId id="308" r:id="rId12"/>
    <p:sldId id="310" r:id="rId13"/>
    <p:sldId id="311" r:id="rId14"/>
    <p:sldId id="312" r:id="rId15"/>
    <p:sldId id="313" r:id="rId16"/>
    <p:sldId id="315" r:id="rId17"/>
    <p:sldId id="314" r:id="rId18"/>
    <p:sldId id="316" r:id="rId19"/>
    <p:sldId id="317" r:id="rId20"/>
    <p:sldId id="318" r:id="rId21"/>
    <p:sldId id="319" r:id="rId22"/>
    <p:sldId id="320" r:id="rId23"/>
    <p:sldId id="322" r:id="rId24"/>
    <p:sldId id="321" r:id="rId25"/>
    <p:sldId id="323" r:id="rId26"/>
    <p:sldId id="324" r:id="rId27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35" autoAdjust="0"/>
    <p:restoredTop sz="93357" autoAdjust="0"/>
  </p:normalViewPr>
  <p:slideViewPr>
    <p:cSldViewPr>
      <p:cViewPr varScale="1">
        <p:scale>
          <a:sx n="105" d="100"/>
          <a:sy n="105" d="100"/>
        </p:scale>
        <p:origin x="-88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23C78C11-0943-7344-A241-E36A6D408E3D}" type="datetimeFigureOut">
              <a:rPr lang="en-US"/>
              <a:pPr/>
              <a:t>7/14/15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50577F75-DCC3-9543-B9F1-85FEDA638A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717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EDC7BF3-A0AA-194D-AB2A-94330899B271}" type="datetimeFigureOut">
              <a:rPr lang="en-US"/>
              <a:pPr/>
              <a:t>7/14/15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813AB3E-D795-F842-8BAE-E2223E20E0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260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B5FAFCA-3661-6048-B058-623E9E800E0B}" type="slidenum">
              <a:rPr lang="en-US">
                <a:latin typeface="Calibri" charset="0"/>
              </a:rPr>
              <a:pPr eaLnBrk="1" hangingPunct="1"/>
              <a:t>1</a:t>
            </a:fld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05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project explores</a:t>
            </a:r>
            <a:r>
              <a:rPr lang="en-US" baseline="0" dirty="0" smtClean="0"/>
              <a:t> the links between sustainable intensification (defined for this project as conservation agriculture and agroforestry) and the environment (forest and wildlife conservation)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3AB3E-D795-F842-8BAE-E2223E20E0F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17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Zambia has a lot</a:t>
            </a:r>
            <a:r>
              <a:rPr lang="en-US" baseline="0" dirty="0" smtClean="0"/>
              <a:t> of land and forest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3AB3E-D795-F842-8BAE-E2223E20E0F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22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 userDrawn="1"/>
        </p:nvGrpSpPr>
        <p:grpSpPr bwMode="auto">
          <a:xfrm>
            <a:off x="2327275" y="5988050"/>
            <a:ext cx="3943350" cy="606425"/>
            <a:chOff x="2762252" y="6096000"/>
            <a:chExt cx="3943348" cy="605913"/>
          </a:xfrm>
        </p:grpSpPr>
        <p:pic>
          <p:nvPicPr>
            <p:cNvPr id="5" name="Picture 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7440" y="6229915"/>
              <a:ext cx="1108160" cy="338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4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6276539"/>
              <a:ext cx="1561392" cy="244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252" y="6096000"/>
              <a:ext cx="511263" cy="605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8502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 userDrawn="1"/>
        </p:nvGrpSpPr>
        <p:grpSpPr bwMode="auto">
          <a:xfrm>
            <a:off x="2327275" y="5988050"/>
            <a:ext cx="3943350" cy="606425"/>
            <a:chOff x="2762252" y="6096000"/>
            <a:chExt cx="3943348" cy="605913"/>
          </a:xfrm>
        </p:grpSpPr>
        <p:pic>
          <p:nvPicPr>
            <p:cNvPr id="5" name="Picture 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7440" y="6229915"/>
              <a:ext cx="1108160" cy="338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4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6276539"/>
              <a:ext cx="1561392" cy="244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252" y="6096000"/>
              <a:ext cx="511263" cy="605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7920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0185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65019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6613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8610600" y="6400800"/>
            <a:ext cx="609600" cy="396875"/>
          </a:xfrm>
          <a:prstGeom prst="bracketPair">
            <a:avLst>
              <a:gd name="adj" fmla="val 17949"/>
            </a:avLst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5631F1D6-FD0B-F84A-B121-A00FA5BF4866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5639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1909763"/>
            <a:ext cx="9144000" cy="11382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i="1" dirty="0">
                <a:solidFill>
                  <a:srgbClr val="156734"/>
                </a:solidFill>
                <a:latin typeface="Calibri"/>
              </a:rPr>
              <a:t>Africa Research in Sustainable Intensification for the Next Generation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rgbClr val="156734"/>
                </a:solidFill>
                <a:latin typeface="Calibri"/>
              </a:rPr>
              <a:t>africa-rising.net</a:t>
            </a:r>
            <a:endParaRPr lang="en-US" sz="4400" b="1" i="1" dirty="0">
              <a:solidFill>
                <a:srgbClr val="156734"/>
              </a:solidFill>
              <a:latin typeface="Calibri"/>
            </a:endParaRPr>
          </a:p>
        </p:txBody>
      </p:sp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002213"/>
            <a:ext cx="5638800" cy="170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3476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120A05-3C1C-4946-84B2-FB569DF7194F}" type="datetimeFigureOut">
              <a:rPr lang="en-US" smtClean="0">
                <a:solidFill>
                  <a:prstClr val="black"/>
                </a:solidFill>
              </a:rPr>
              <a:pPr/>
              <a:t>7/14/15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/>
          <a:lstStyle/>
          <a:p>
            <a:fld id="{82103766-90E7-0443-BAF2-885DB0641D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25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120A05-3C1C-4946-84B2-FB569DF7194F}" type="datetimeFigureOut">
              <a:rPr lang="en-US" smtClean="0">
                <a:solidFill>
                  <a:prstClr val="black"/>
                </a:solidFill>
              </a:rPr>
              <a:pPr/>
              <a:t>7/14/15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/>
          <a:lstStyle/>
          <a:p>
            <a:fld id="{82103766-90E7-0443-BAF2-885DB0641D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1399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8E48218-EF0C-44AC-A112-6E27A19F0170}" type="datetimeFigureOut">
              <a:rPr lang="en-US" smtClean="0"/>
              <a:t>7/14/15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7FA184F-1371-498D-9513-BE54392B2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243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485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801627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52554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8610600" y="6400800"/>
            <a:ext cx="609600" cy="396875"/>
          </a:xfrm>
          <a:prstGeom prst="bracketPair">
            <a:avLst>
              <a:gd name="adj" fmla="val 17949"/>
            </a:avLst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5631F1D6-FD0B-F84A-B121-A00FA5BF48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39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1909763"/>
            <a:ext cx="9144000" cy="11382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i="1" dirty="0">
                <a:solidFill>
                  <a:srgbClr val="156734"/>
                </a:solidFill>
                <a:latin typeface="+mn-lt"/>
                <a:ea typeface="+mn-ea"/>
                <a:cs typeface="+mn-cs"/>
              </a:rPr>
              <a:t>Africa Research in Sustainable Intensification for the Next Generation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rgbClr val="156734"/>
                </a:solidFill>
                <a:latin typeface="+mn-lt"/>
                <a:ea typeface="+mn-ea"/>
                <a:cs typeface="+mn-cs"/>
              </a:rPr>
              <a:t>africa-rising.net</a:t>
            </a:r>
            <a:endParaRPr lang="en-US" sz="4400" b="1" i="1" dirty="0">
              <a:solidFill>
                <a:srgbClr val="156734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002213"/>
            <a:ext cx="5638800" cy="170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726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120A05-3C1C-4946-84B2-FB569DF7194F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/>
          <a:lstStyle/>
          <a:p>
            <a:fld id="{82103766-90E7-0443-BAF2-885DB0641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25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120A05-3C1C-4946-84B2-FB569DF7194F}" type="datetimeFigureOut">
              <a:rPr lang="en-US" smtClean="0"/>
              <a:t>7/14/15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/>
          <a:lstStyle/>
          <a:p>
            <a:fld id="{82103766-90E7-0443-BAF2-885DB0641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18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3492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theme" Target="../theme/theme3.xml"/><Relationship Id="rId11" Type="http://schemas.openxmlformats.org/officeDocument/2006/relationships/image" Target="../media/image2.jpeg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8738"/>
            <a:ext cx="914400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2" r:id="rId2"/>
    <p:sldLayoutId id="2147483803" r:id="rId3"/>
    <p:sldLayoutId id="2147483804" r:id="rId4"/>
    <p:sldLayoutId id="2147483807" r:id="rId5"/>
    <p:sldLayoutId id="2147483808" r:id="rId6"/>
    <p:sldLayoutId id="2147483809" r:id="rId7"/>
    <p:sldLayoutId id="2147483810" r:id="rId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n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charset="0"/>
        <a:buChar char="§"/>
        <a:defRPr sz="2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charset="0"/>
        <a:buChar char="§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charset="0"/>
        <a:buChar char="§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charset="0"/>
        <a:buChar char="§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charset="0"/>
        <a:buChar char="§"/>
        <a:defRPr sz="1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8738"/>
            <a:ext cx="914400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3820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n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charset="0"/>
        <a:buChar char="§"/>
        <a:defRPr sz="2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charset="0"/>
        <a:buChar char="§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charset="0"/>
        <a:buChar char="§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charset="0"/>
        <a:buChar char="§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charset="0"/>
        <a:buChar char="§"/>
        <a:defRPr sz="1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3.emf"/><Relationship Id="rId3" Type="http://schemas.openxmlformats.org/officeDocument/2006/relationships/image" Target="../media/image2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9.emf"/><Relationship Id="rId3" Type="http://schemas.openxmlformats.org/officeDocument/2006/relationships/image" Target="../media/image30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31.emf"/><Relationship Id="rId3" Type="http://schemas.openxmlformats.org/officeDocument/2006/relationships/image" Target="../media/image32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33.emf"/><Relationship Id="rId3" Type="http://schemas.openxmlformats.org/officeDocument/2006/relationships/image" Target="../media/image3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35.emf"/><Relationship Id="rId3" Type="http://schemas.openxmlformats.org/officeDocument/2006/relationships/image" Target="../media/image36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MS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0232" y="6021288"/>
            <a:ext cx="21431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99592" y="1752600"/>
            <a:ext cx="7344816" cy="1143000"/>
          </a:xfrm>
        </p:spPr>
        <p:txBody>
          <a:bodyPr/>
          <a:lstStyle/>
          <a:p>
            <a:r>
              <a:rPr lang="en-US" sz="3200" dirty="0">
                <a:latin typeface="+mj-lt"/>
              </a:rPr>
              <a:t>Impact of Sustainable Intensification on Landscapes and Livelihoods (SILL</a:t>
            </a:r>
            <a:r>
              <a:rPr lang="en-US" sz="3200" dirty="0" smtClean="0">
                <a:latin typeface="+mj-lt"/>
              </a:rPr>
              <a:t>)</a:t>
            </a:r>
            <a:endParaRPr lang="en-US" sz="3200" dirty="0"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67544" y="3581400"/>
            <a:ext cx="8208912" cy="2079848"/>
          </a:xfrm>
        </p:spPr>
        <p:txBody>
          <a:bodyPr/>
          <a:lstStyle/>
          <a:p>
            <a:r>
              <a:rPr lang="en-US" sz="2000" dirty="0" smtClean="0">
                <a:latin typeface="+mj-lt"/>
              </a:rPr>
              <a:t>Robert Richardson, Laura Schmitt </a:t>
            </a:r>
            <a:r>
              <a:rPr lang="en-US" sz="2000" dirty="0" err="1" smtClean="0">
                <a:latin typeface="+mj-lt"/>
              </a:rPr>
              <a:t>Olabisi</a:t>
            </a:r>
            <a:r>
              <a:rPr lang="en-US" sz="2000" dirty="0" smtClean="0">
                <a:latin typeface="+mj-lt"/>
              </a:rPr>
              <a:t>, &amp; Kurt Waldman</a:t>
            </a:r>
          </a:p>
          <a:p>
            <a:r>
              <a:rPr lang="en-US" sz="2000" i="1" dirty="0" smtClean="0">
                <a:latin typeface="+mj-lt"/>
              </a:rPr>
              <a:t>Michigan State University</a:t>
            </a:r>
          </a:p>
          <a:p>
            <a:endParaRPr lang="en-US" sz="2000" dirty="0" smtClean="0">
              <a:latin typeface="+mj-lt"/>
            </a:endParaRPr>
          </a:p>
          <a:p>
            <a:r>
              <a:rPr lang="en-US" sz="1800" dirty="0" smtClean="0">
                <a:latin typeface="+mj-lt"/>
              </a:rPr>
              <a:t>Africa </a:t>
            </a:r>
            <a:r>
              <a:rPr lang="en-US" sz="1800" dirty="0">
                <a:latin typeface="+mj-lt"/>
              </a:rPr>
              <a:t>RISING East and Southern Africa Annual Review and Planning </a:t>
            </a:r>
            <a:r>
              <a:rPr lang="en-US" sz="1800" dirty="0" smtClean="0">
                <a:latin typeface="+mj-lt"/>
              </a:rPr>
              <a:t>Meeting</a:t>
            </a:r>
          </a:p>
          <a:p>
            <a:r>
              <a:rPr lang="en-US" sz="1800" dirty="0" smtClean="0">
                <a:latin typeface="+mj-lt"/>
              </a:rPr>
              <a:t>15 </a:t>
            </a:r>
            <a:r>
              <a:rPr lang="en-US" sz="1800" dirty="0" smtClean="0">
                <a:latin typeface="+mj-lt"/>
              </a:rPr>
              <a:t>July 2015</a:t>
            </a:r>
            <a:endParaRPr lang="en-US" sz="1800" dirty="0" smtClean="0">
              <a:latin typeface="+mj-lt"/>
            </a:endParaRPr>
          </a:p>
          <a:p>
            <a:r>
              <a:rPr lang="en-US" sz="1800" dirty="0" err="1" smtClean="0">
                <a:latin typeface="+mj-lt"/>
              </a:rPr>
              <a:t>Mangochi</a:t>
            </a:r>
            <a:r>
              <a:rPr lang="en-US" sz="1800" dirty="0" smtClean="0">
                <a:latin typeface="+mj-lt"/>
              </a:rPr>
              <a:t>, Malawi</a:t>
            </a:r>
            <a:endParaRPr lang="en-US" sz="1800" dirty="0">
              <a:latin typeface="+mj-lt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06238" y="5618468"/>
            <a:ext cx="1902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1.23% loss rate in 2010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64267" y="5618468"/>
            <a:ext cx="1902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0.93% loss rate in 2010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751" y="1869433"/>
            <a:ext cx="3493040" cy="349313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2668" y="1869432"/>
            <a:ext cx="3453408" cy="3453502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18991" y="994668"/>
            <a:ext cx="8161181" cy="99417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4000" dirty="0" smtClean="0">
                <a:latin typeface="Book Antiqua"/>
                <a:cs typeface="Book Antiqua"/>
              </a:rPr>
              <a:t>Lusaka Baseline</a:t>
            </a:r>
            <a:endParaRPr lang="en-US" sz="4000" dirty="0"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213719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26" y="1772816"/>
            <a:ext cx="7460681" cy="497823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8991" y="994668"/>
            <a:ext cx="8161181" cy="994172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Lusaka Model</a:t>
            </a:r>
            <a:endParaRPr lang="en-US" sz="4000" dirty="0"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1528366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820" y="1752929"/>
            <a:ext cx="7268579" cy="485004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8991" y="994668"/>
            <a:ext cx="8161181" cy="994172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Lusaka Model</a:t>
            </a:r>
            <a:endParaRPr lang="en-US" sz="4000" dirty="0"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937307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49" y="1196752"/>
            <a:ext cx="7886700" cy="994172"/>
          </a:xfrm>
        </p:spPr>
        <p:txBody>
          <a:bodyPr/>
          <a:lstStyle/>
          <a:p>
            <a:r>
              <a:rPr lang="en-US" sz="4000" dirty="0" smtClean="0">
                <a:latin typeface="Book Antiqua"/>
                <a:cs typeface="Book Antiqua"/>
              </a:rPr>
              <a:t>Effect of Drought on Forest Cover</a:t>
            </a:r>
            <a:endParaRPr lang="en-US" sz="4000" dirty="0">
              <a:latin typeface="Book Antiqua"/>
              <a:cs typeface="Book Antiqu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740" y="5530006"/>
            <a:ext cx="88574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drought affecting 70% of agricultural area occurs every 40 years, and 40% of agricultural area every 8 years. Farmers turn to charcoal production for income in years in which their crops are affected. If farmers engage in CA, they are not affected.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1866776"/>
            <a:ext cx="3650357" cy="36504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9462" y="1894199"/>
            <a:ext cx="3550930" cy="355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476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1147266"/>
            <a:ext cx="7612063" cy="1417638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Effects of Maize Yield </a:t>
            </a:r>
            <a:r>
              <a:rPr lang="en-US" sz="4000" dirty="0" smtClean="0">
                <a:latin typeface="Book Antiqua"/>
                <a:cs typeface="Book Antiqua"/>
              </a:rPr>
              <a:t>Increase </a:t>
            </a:r>
            <a:r>
              <a:rPr lang="en-US" sz="4000" dirty="0" smtClean="0">
                <a:latin typeface="Book Antiqua"/>
                <a:cs typeface="Book Antiqua"/>
              </a:rPr>
              <a:t>on Forest Cover</a:t>
            </a:r>
            <a:endParaRPr lang="en-US" sz="4000" dirty="0">
              <a:latin typeface="Book Antiqua"/>
              <a:cs typeface="Book Antiqu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5939988"/>
            <a:ext cx="5006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Maize yields increase at 3x their current rate.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731" y="2403090"/>
            <a:ext cx="3546094" cy="35461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5326" y="2420888"/>
            <a:ext cx="3545106" cy="354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524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1147266"/>
            <a:ext cx="7612063" cy="1417638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Effect of Full Electrification on Forest Cover</a:t>
            </a:r>
            <a:endParaRPr lang="en-US" sz="4000" dirty="0">
              <a:latin typeface="Book Antiqua"/>
              <a:cs typeface="Book Antiqua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469085"/>
            <a:ext cx="3624113" cy="36242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4985" y="2492896"/>
            <a:ext cx="3536186" cy="353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718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1147266"/>
            <a:ext cx="7612063" cy="1417638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Effect of Fuel Efficient Stoves on Forest Cover</a:t>
            </a:r>
            <a:endParaRPr lang="en-US" sz="4000" dirty="0">
              <a:latin typeface="Book Antiqua"/>
              <a:cs typeface="Book Antiqua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796" y="2373236"/>
            <a:ext cx="3719959" cy="37200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1346" y="2382141"/>
            <a:ext cx="3711054" cy="371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918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5174" y="1003250"/>
            <a:ext cx="7612063" cy="1417638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Eastern Baseline</a:t>
            </a:r>
            <a:endParaRPr lang="en-US" sz="4000" dirty="0">
              <a:latin typeface="Book Antiqua"/>
              <a:cs typeface="Book Antiqu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06238" y="5618468"/>
            <a:ext cx="1902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0.74% loss rate in 2010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64267" y="5618468"/>
            <a:ext cx="1902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0.54% loss rate in 2010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879093"/>
            <a:ext cx="3688992" cy="36890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332" y="1962014"/>
            <a:ext cx="3523154" cy="352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609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8991" y="1066676"/>
            <a:ext cx="7886700" cy="994172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Eastern Province</a:t>
            </a:r>
            <a:endParaRPr lang="en-US" sz="4000" dirty="0">
              <a:latin typeface="Book Antiqua"/>
              <a:cs typeface="Book Antiqu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638" y="1944371"/>
            <a:ext cx="6002000" cy="4004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023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8991" y="994668"/>
            <a:ext cx="7886700" cy="994172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Eastern Province</a:t>
            </a:r>
            <a:endParaRPr lang="en-US" sz="4000" dirty="0">
              <a:latin typeface="Book Antiqua"/>
              <a:cs typeface="Book Antiqu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7" y="1789589"/>
            <a:ext cx="6912768" cy="461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761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35298"/>
            <a:ext cx="8208912" cy="1417638"/>
          </a:xfrm>
        </p:spPr>
        <p:txBody>
          <a:bodyPr/>
          <a:lstStyle/>
          <a:p>
            <a:r>
              <a:rPr lang="en-US" dirty="0" smtClean="0">
                <a:latin typeface="+mj-lt"/>
                <a:cs typeface="Book Antiqua"/>
              </a:rPr>
              <a:t>SILL Project </a:t>
            </a:r>
            <a:r>
              <a:rPr lang="en-US" dirty="0" smtClean="0">
                <a:latin typeface="+mj-lt"/>
                <a:cs typeface="Book Antiqua"/>
              </a:rPr>
              <a:t>Objectives</a:t>
            </a:r>
            <a:endParaRPr lang="en-US" dirty="0">
              <a:latin typeface="+mj-lt"/>
              <a:cs typeface="Book Antiqu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20888"/>
            <a:ext cx="8136904" cy="373441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+mj-lt"/>
                <a:cs typeface="Book Antiqua"/>
              </a:rPr>
              <a:t>Provide </a:t>
            </a:r>
            <a:r>
              <a:rPr lang="en-US" sz="2400" dirty="0">
                <a:latin typeface="+mj-lt"/>
                <a:cs typeface="Book Antiqua"/>
              </a:rPr>
              <a:t>an </a:t>
            </a:r>
            <a:r>
              <a:rPr lang="en-US" sz="2400" b="1" dirty="0">
                <a:latin typeface="+mj-lt"/>
                <a:cs typeface="Book Antiqua"/>
              </a:rPr>
              <a:t>evidence base for </a:t>
            </a:r>
            <a:r>
              <a:rPr lang="en-US" sz="2400" b="1" dirty="0" smtClean="0">
                <a:latin typeface="+mj-lt"/>
                <a:cs typeface="Book Antiqua"/>
              </a:rPr>
              <a:t>linkages</a:t>
            </a:r>
            <a:r>
              <a:rPr lang="en-US" sz="2400" dirty="0" smtClean="0">
                <a:latin typeface="+mj-lt"/>
                <a:cs typeface="Book Antiqua"/>
              </a:rPr>
              <a:t> </a:t>
            </a:r>
            <a:r>
              <a:rPr lang="en-US" sz="2400" dirty="0">
                <a:latin typeface="+mj-lt"/>
                <a:cs typeface="Book Antiqua"/>
              </a:rPr>
              <a:t>between field and farm-scale sustainable intensification (SI) </a:t>
            </a:r>
            <a:r>
              <a:rPr lang="en-US" sz="2400" dirty="0" smtClean="0">
                <a:latin typeface="+mj-lt"/>
                <a:cs typeface="Book Antiqua"/>
              </a:rPr>
              <a:t>interventions </a:t>
            </a:r>
            <a:r>
              <a:rPr lang="en-US" sz="2400" dirty="0">
                <a:latin typeface="+mj-lt"/>
                <a:cs typeface="Book Antiqua"/>
              </a:rPr>
              <a:t>and </a:t>
            </a:r>
            <a:r>
              <a:rPr lang="en-US" sz="2400" dirty="0" smtClean="0">
                <a:latin typeface="+mj-lt"/>
                <a:cs typeface="Book Antiqua"/>
              </a:rPr>
              <a:t>climate change mitigation</a:t>
            </a:r>
            <a:endParaRPr lang="en-US" sz="2400" dirty="0">
              <a:latin typeface="+mj-lt"/>
              <a:cs typeface="Book Antiqu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+mj-lt"/>
                <a:cs typeface="Book Antiqua"/>
              </a:rPr>
              <a:t>Provide </a:t>
            </a:r>
            <a:r>
              <a:rPr lang="en-US" sz="2400" b="1" dirty="0">
                <a:latin typeface="+mj-lt"/>
                <a:cs typeface="Book Antiqua"/>
              </a:rPr>
              <a:t>recommendations</a:t>
            </a:r>
            <a:r>
              <a:rPr lang="en-US" sz="2400" dirty="0">
                <a:latin typeface="+mj-lt"/>
                <a:cs typeface="Book Antiqua"/>
              </a:rPr>
              <a:t> to inform the design of </a:t>
            </a:r>
            <a:r>
              <a:rPr lang="en-US" sz="2400" dirty="0" smtClean="0">
                <a:latin typeface="+mj-lt"/>
                <a:cs typeface="Book Antiqua"/>
              </a:rPr>
              <a:t>an </a:t>
            </a:r>
            <a:r>
              <a:rPr lang="en-US" sz="2400" b="1" dirty="0" smtClean="0">
                <a:latin typeface="+mj-lt"/>
                <a:cs typeface="Book Antiqua"/>
              </a:rPr>
              <a:t>integrated framework </a:t>
            </a:r>
            <a:r>
              <a:rPr lang="en-US" sz="2400" dirty="0" smtClean="0">
                <a:latin typeface="+mj-lt"/>
                <a:cs typeface="Book Antiqua"/>
              </a:rPr>
              <a:t>for programming </a:t>
            </a:r>
            <a:r>
              <a:rPr lang="en-US" sz="2400" dirty="0">
                <a:latin typeface="+mj-lt"/>
                <a:cs typeface="Book Antiqua"/>
              </a:rPr>
              <a:t>in </a:t>
            </a:r>
            <a:r>
              <a:rPr lang="en-US" sz="2400" dirty="0" smtClean="0">
                <a:latin typeface="+mj-lt"/>
                <a:cs typeface="Book Antiqua"/>
              </a:rPr>
              <a:t>Zambia</a:t>
            </a:r>
          </a:p>
          <a:p>
            <a:pPr marL="0" indent="0">
              <a:buNone/>
            </a:pPr>
            <a:endParaRPr lang="en-US" sz="2400" dirty="0" smtClean="0">
              <a:latin typeface="+mj-lt"/>
              <a:cs typeface="Book Antiqua"/>
            </a:endParaRPr>
          </a:p>
          <a:p>
            <a:r>
              <a:rPr lang="en-US" sz="2400" dirty="0" smtClean="0">
                <a:latin typeface="+mj-lt"/>
                <a:cs typeface="Book Antiqua"/>
              </a:rPr>
              <a:t>Pilot </a:t>
            </a:r>
            <a:r>
              <a:rPr lang="en-US" sz="2400" dirty="0">
                <a:latin typeface="+mj-lt"/>
                <a:cs typeface="Book Antiqua"/>
              </a:rPr>
              <a:t>sites: Eastern and Lusaka Provinces, </a:t>
            </a:r>
            <a:r>
              <a:rPr lang="en-US" sz="2400" dirty="0" smtClean="0">
                <a:latin typeface="+mj-lt"/>
                <a:cs typeface="Book Antiqua"/>
              </a:rPr>
              <a:t>Zambia</a:t>
            </a:r>
            <a:endParaRPr lang="en-US" sz="2400" dirty="0">
              <a:latin typeface="+mj-lt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247910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49" y="1138684"/>
            <a:ext cx="7886700" cy="994172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Effect of Drought on Forest Cover</a:t>
            </a:r>
            <a:endParaRPr lang="en-US" sz="4000" dirty="0">
              <a:latin typeface="Book Antiqua"/>
              <a:cs typeface="Book Antiqu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740" y="5266085"/>
            <a:ext cx="88574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drought affecting 70% of agricultural area occurs every 40 years, and 40% of agricultural area every 8 years. Farmers turn to charcoal production for income in years in which their crops are affected. If farmers engage in CA, they are not affected.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207" y="1750626"/>
            <a:ext cx="3478480" cy="34785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1772816"/>
            <a:ext cx="3483736" cy="348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47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1147266"/>
            <a:ext cx="7612063" cy="1417638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Effects of Maize Yield increase on Forest Cover</a:t>
            </a:r>
            <a:endParaRPr lang="en-US" sz="4000" dirty="0">
              <a:latin typeface="Book Antiqua"/>
              <a:cs typeface="Book Antiqu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13498" y="6011996"/>
            <a:ext cx="47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Maize yields increase at 3x their current rate.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960" y="2277644"/>
            <a:ext cx="3527524" cy="35276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4985" y="2326690"/>
            <a:ext cx="3478480" cy="347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425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1147266"/>
            <a:ext cx="7612063" cy="1417638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Effect of Full Electrification on Forest Cover</a:t>
            </a:r>
            <a:endParaRPr lang="en-US" sz="4000" dirty="0">
              <a:latin typeface="Book Antiqua"/>
              <a:cs typeface="Book Antiqu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410" y="2243271"/>
            <a:ext cx="3777914" cy="37780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3165" y="2354793"/>
            <a:ext cx="3594389" cy="359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623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1147266"/>
            <a:ext cx="7612063" cy="1417638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Effect of Fuel Efficient Stoves on Forest Cover</a:t>
            </a:r>
            <a:endParaRPr lang="en-US" sz="4000" dirty="0">
              <a:latin typeface="Book Antiqua"/>
              <a:cs typeface="Book Antiqu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346247"/>
            <a:ext cx="3746948" cy="37470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734" y="2384645"/>
            <a:ext cx="3713706" cy="3713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696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70846"/>
            <a:ext cx="7992887" cy="4182035"/>
          </a:xfrm>
        </p:spPr>
        <p:txBody>
          <a:bodyPr/>
          <a:lstStyle/>
          <a:p>
            <a:r>
              <a:rPr lang="en-US" sz="2400" dirty="0" smtClean="0">
                <a:latin typeface="Book Antiqua"/>
                <a:cs typeface="Book Antiqua"/>
              </a:rPr>
              <a:t>Charcoal </a:t>
            </a:r>
            <a:r>
              <a:rPr lang="en-US" sz="2400" dirty="0" smtClean="0">
                <a:latin typeface="Book Antiqua"/>
                <a:cs typeface="Book Antiqua"/>
              </a:rPr>
              <a:t>production and </a:t>
            </a:r>
            <a:r>
              <a:rPr lang="en-US" sz="2400" dirty="0" smtClean="0">
                <a:latin typeface="Book Antiqua"/>
                <a:cs typeface="Book Antiqua"/>
              </a:rPr>
              <a:t>clearing for agriculture are both important </a:t>
            </a:r>
            <a:r>
              <a:rPr lang="en-US" sz="2400" dirty="0" smtClean="0">
                <a:latin typeface="Book Antiqua"/>
                <a:cs typeface="Book Antiqua"/>
              </a:rPr>
              <a:t>drivers of deforestation</a:t>
            </a:r>
            <a:endParaRPr lang="en-US" sz="2400" dirty="0" smtClean="0">
              <a:latin typeface="Book Antiqua"/>
              <a:cs typeface="Book Antiqua"/>
            </a:endParaRPr>
          </a:p>
          <a:p>
            <a:pPr lvl="1"/>
            <a:r>
              <a:rPr lang="en-US" dirty="0" smtClean="0">
                <a:latin typeface="Book Antiqua"/>
                <a:cs typeface="Book Antiqua"/>
              </a:rPr>
              <a:t>Charcoal dominates in </a:t>
            </a:r>
            <a:r>
              <a:rPr lang="en-US" dirty="0" smtClean="0">
                <a:latin typeface="Book Antiqua"/>
                <a:cs typeface="Book Antiqua"/>
              </a:rPr>
              <a:t>Lusaka</a:t>
            </a:r>
            <a:endParaRPr lang="en-US" dirty="0">
              <a:latin typeface="Book Antiqua"/>
              <a:cs typeface="Book Antiqua"/>
            </a:endParaRPr>
          </a:p>
          <a:p>
            <a:pPr lvl="1"/>
            <a:r>
              <a:rPr lang="en-US" dirty="0" smtClean="0">
                <a:latin typeface="Book Antiqua"/>
                <a:cs typeface="Book Antiqua"/>
              </a:rPr>
              <a:t>Clearing for agriculture </a:t>
            </a:r>
            <a:r>
              <a:rPr lang="en-US" dirty="0" smtClean="0">
                <a:latin typeface="Book Antiqua"/>
                <a:cs typeface="Book Antiqua"/>
              </a:rPr>
              <a:t>dominates currently in EP</a:t>
            </a:r>
          </a:p>
          <a:p>
            <a:r>
              <a:rPr lang="en-US" sz="2400" dirty="0" smtClean="0">
                <a:latin typeface="Book Antiqua"/>
                <a:cs typeface="Book Antiqua"/>
              </a:rPr>
              <a:t>Charcoal dominates both in the future</a:t>
            </a:r>
          </a:p>
          <a:p>
            <a:r>
              <a:rPr lang="en-US" sz="2400" dirty="0" smtClean="0">
                <a:latin typeface="Book Antiqua"/>
                <a:cs typeface="Book Antiqua"/>
              </a:rPr>
              <a:t>Agricultural land clearing is driven by rural population growth, not low yields/land abandonment</a:t>
            </a:r>
          </a:p>
          <a:p>
            <a:r>
              <a:rPr lang="en-US" sz="2400" dirty="0" smtClean="0">
                <a:latin typeface="Book Antiqua"/>
                <a:cs typeface="Book Antiqua"/>
              </a:rPr>
              <a:t>Charcoal production is driven by urban population growth and energy demand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8991" y="994668"/>
            <a:ext cx="8161181" cy="99417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4000" dirty="0" smtClean="0">
                <a:latin typeface="Book Antiqua"/>
                <a:cs typeface="Book Antiqua"/>
              </a:rPr>
              <a:t>Conclusions</a:t>
            </a:r>
            <a:endParaRPr lang="en-US" sz="4000" dirty="0"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1899968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581400" y="3082889"/>
            <a:ext cx="1981200" cy="9906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Calibri"/>
              </a:rPr>
              <a:t>Sustainable Intensification Interventions</a:t>
            </a:r>
          </a:p>
        </p:txBody>
      </p:sp>
      <p:cxnSp>
        <p:nvCxnSpPr>
          <p:cNvPr id="5" name="Curved Connector 4"/>
          <p:cNvCxnSpPr/>
          <p:nvPr/>
        </p:nvCxnSpPr>
        <p:spPr>
          <a:xfrm rot="10800000" flipV="1">
            <a:off x="2336381" y="3235290"/>
            <a:ext cx="1473619" cy="443591"/>
          </a:xfrm>
          <a:prstGeom prst="curvedConnector2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urved Connector 5"/>
          <p:cNvCxnSpPr/>
          <p:nvPr/>
        </p:nvCxnSpPr>
        <p:spPr>
          <a:xfrm>
            <a:off x="5410200" y="3276097"/>
            <a:ext cx="1560978" cy="416392"/>
          </a:xfrm>
          <a:prstGeom prst="curvedConnector2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486400" y="3588067"/>
            <a:ext cx="1828800" cy="7620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Calibri"/>
              </a:rPr>
              <a:t>Agroforestry</a:t>
            </a:r>
          </a:p>
        </p:txBody>
      </p:sp>
      <p:sp>
        <p:nvSpPr>
          <p:cNvPr id="10" name="Oval 9"/>
          <p:cNvSpPr/>
          <p:nvPr/>
        </p:nvSpPr>
        <p:spPr>
          <a:xfrm>
            <a:off x="1676400" y="3619932"/>
            <a:ext cx="1905000" cy="73013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Calibri"/>
              </a:rPr>
              <a:t>Conservation Agriculture</a:t>
            </a:r>
          </a:p>
        </p:txBody>
      </p:sp>
      <p:sp>
        <p:nvSpPr>
          <p:cNvPr id="13" name="Oval 12"/>
          <p:cNvSpPr/>
          <p:nvPr/>
        </p:nvSpPr>
        <p:spPr>
          <a:xfrm>
            <a:off x="2398889" y="5202376"/>
            <a:ext cx="1890889" cy="1034936"/>
          </a:xfrm>
          <a:prstGeom prst="ellipse">
            <a:avLst/>
          </a:prstGeom>
          <a:solidFill>
            <a:srgbClr val="4B70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Calibri"/>
              </a:rPr>
              <a:t>Forest Conservation</a:t>
            </a:r>
            <a:endParaRPr lang="en-US" sz="1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029200" y="5174154"/>
            <a:ext cx="2133600" cy="1034936"/>
          </a:xfrm>
          <a:prstGeom prst="ellipse">
            <a:avLst/>
          </a:prstGeom>
          <a:solidFill>
            <a:srgbClr val="4B70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  <a:latin typeface="Calibri"/>
              </a:rPr>
              <a:t>Biodiversity / Wildlife Conservation</a:t>
            </a:r>
            <a:endParaRPr lang="en-US" sz="1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Title 36"/>
          <p:cNvSpPr>
            <a:spLocks noGrp="1"/>
          </p:cNvSpPr>
          <p:nvPr>
            <p:ph type="title"/>
          </p:nvPr>
        </p:nvSpPr>
        <p:spPr>
          <a:xfrm>
            <a:off x="611560" y="1412776"/>
            <a:ext cx="7848872" cy="1008112"/>
          </a:xfrm>
        </p:spPr>
        <p:txBody>
          <a:bodyPr/>
          <a:lstStyle/>
          <a:p>
            <a:r>
              <a:rPr lang="en-US" sz="4000" dirty="0" smtClean="0">
                <a:latin typeface="+mj-lt"/>
                <a:cs typeface="Book Antiqua"/>
              </a:rPr>
              <a:t>Agricultural-Environmental Linkages</a:t>
            </a:r>
            <a:endParaRPr lang="en-US" sz="4000" dirty="0">
              <a:latin typeface="+mj-lt"/>
              <a:cs typeface="Book Antiqua"/>
            </a:endParaRPr>
          </a:p>
        </p:txBody>
      </p:sp>
      <p:cxnSp>
        <p:nvCxnSpPr>
          <p:cNvPr id="17" name="Curved Connector 16"/>
          <p:cNvCxnSpPr>
            <a:endCxn id="13" idx="0"/>
          </p:cNvCxnSpPr>
          <p:nvPr/>
        </p:nvCxnSpPr>
        <p:spPr>
          <a:xfrm rot="10800000" flipV="1">
            <a:off x="3344334" y="4077072"/>
            <a:ext cx="1155658" cy="1125304"/>
          </a:xfrm>
          <a:prstGeom prst="curvedConnector2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>
            <a:endCxn id="14" idx="0"/>
          </p:cNvCxnSpPr>
          <p:nvPr/>
        </p:nvCxnSpPr>
        <p:spPr>
          <a:xfrm>
            <a:off x="4644008" y="4077072"/>
            <a:ext cx="1451992" cy="1097082"/>
          </a:xfrm>
          <a:prstGeom prst="curvedConnector2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1492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9" grpId="1" animBg="1"/>
      <p:bldP spid="10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064896" cy="985590"/>
          </a:xfrm>
        </p:spPr>
        <p:txBody>
          <a:bodyPr/>
          <a:lstStyle/>
          <a:p>
            <a:pPr algn="ctr"/>
            <a:r>
              <a:rPr lang="en-US" sz="3600" dirty="0" smtClean="0">
                <a:latin typeface="+mj-lt"/>
                <a:cs typeface="Book Antiqua"/>
              </a:rPr>
              <a:t>Participatory System Dynamics Modeling</a:t>
            </a:r>
            <a:endParaRPr lang="en-US" sz="3600" dirty="0">
              <a:latin typeface="+mj-lt"/>
              <a:cs typeface="Book Antiqua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9512" y="2492896"/>
            <a:ext cx="8640960" cy="4176464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+mj-lt"/>
                <a:cs typeface="Book Antiqua"/>
              </a:rPr>
              <a:t>Introductory w</a:t>
            </a:r>
            <a:r>
              <a:rPr lang="en-US" sz="2600" dirty="0" smtClean="0">
                <a:latin typeface="+mj-lt"/>
                <a:cs typeface="Book Antiqua"/>
              </a:rPr>
              <a:t>orkshop – generate </a:t>
            </a:r>
            <a:r>
              <a:rPr lang="en-US" sz="2600" dirty="0" smtClean="0">
                <a:latin typeface="+mj-lt"/>
                <a:cs typeface="Book Antiqua"/>
              </a:rPr>
              <a:t>c</a:t>
            </a:r>
            <a:r>
              <a:rPr lang="en-US" sz="2600" dirty="0" smtClean="0">
                <a:latin typeface="+mj-lt"/>
                <a:cs typeface="Book Antiqua"/>
              </a:rPr>
              <a:t>ausal </a:t>
            </a:r>
            <a:r>
              <a:rPr lang="en-US" sz="2600" dirty="0" smtClean="0">
                <a:latin typeface="+mj-lt"/>
                <a:cs typeface="Book Antiqua"/>
              </a:rPr>
              <a:t>loop </a:t>
            </a:r>
            <a:r>
              <a:rPr lang="en-US" sz="2600" dirty="0" smtClean="0">
                <a:latin typeface="+mj-lt"/>
                <a:cs typeface="Book Antiqua"/>
              </a:rPr>
              <a:t>diagrams</a:t>
            </a:r>
          </a:p>
          <a:p>
            <a:r>
              <a:rPr lang="en-US" sz="2600" dirty="0" smtClean="0">
                <a:latin typeface="+mj-lt"/>
                <a:cs typeface="Book Antiqua"/>
              </a:rPr>
              <a:t>Review literature and data sets</a:t>
            </a:r>
          </a:p>
          <a:p>
            <a:r>
              <a:rPr lang="en-US" sz="2600" dirty="0" smtClean="0">
                <a:latin typeface="+mj-lt"/>
                <a:cs typeface="Book Antiqua"/>
              </a:rPr>
              <a:t>Build national model in </a:t>
            </a:r>
            <a:r>
              <a:rPr lang="en-US" sz="2600" dirty="0" err="1" smtClean="0">
                <a:latin typeface="+mj-lt"/>
                <a:cs typeface="Book Antiqua"/>
              </a:rPr>
              <a:t>Vensim</a:t>
            </a:r>
            <a:endParaRPr lang="en-US" sz="2600" dirty="0" smtClean="0">
              <a:latin typeface="+mj-lt"/>
              <a:cs typeface="Book Antiqua"/>
            </a:endParaRPr>
          </a:p>
          <a:p>
            <a:pPr lvl="0"/>
            <a:r>
              <a:rPr lang="en-US" sz="2600" dirty="0" smtClean="0">
                <a:solidFill>
                  <a:prstClr val="black"/>
                </a:solidFill>
                <a:latin typeface="Cambria"/>
                <a:cs typeface="Book Antiqua"/>
              </a:rPr>
              <a:t>Participatory </a:t>
            </a:r>
            <a:r>
              <a:rPr lang="en-US" sz="2600" dirty="0">
                <a:solidFill>
                  <a:prstClr val="black"/>
                </a:solidFill>
                <a:latin typeface="Cambria"/>
                <a:cs typeface="Book Antiqua"/>
              </a:rPr>
              <a:t>modeling </a:t>
            </a:r>
            <a:r>
              <a:rPr lang="en-US" sz="2600" dirty="0" smtClean="0">
                <a:solidFill>
                  <a:prstClr val="black"/>
                </a:solidFill>
                <a:latin typeface="Cambria"/>
                <a:cs typeface="Book Antiqua"/>
              </a:rPr>
              <a:t>workshop – refine parameters</a:t>
            </a:r>
          </a:p>
          <a:p>
            <a:pPr lvl="0"/>
            <a:r>
              <a:rPr lang="en-US" sz="2600" dirty="0" smtClean="0">
                <a:solidFill>
                  <a:prstClr val="black"/>
                </a:solidFill>
                <a:latin typeface="Cambria"/>
                <a:cs typeface="Book Antiqua"/>
              </a:rPr>
              <a:t>Build provincial-level model (Eastern </a:t>
            </a:r>
            <a:r>
              <a:rPr lang="en-US" sz="2600" dirty="0" smtClean="0">
                <a:solidFill>
                  <a:prstClr val="black"/>
                </a:solidFill>
                <a:latin typeface="Cambria"/>
                <a:cs typeface="Book Antiqua"/>
              </a:rPr>
              <a:t>and</a:t>
            </a:r>
            <a:r>
              <a:rPr lang="en-US" sz="2600" dirty="0" smtClean="0">
                <a:solidFill>
                  <a:prstClr val="black"/>
                </a:solidFill>
                <a:latin typeface="Cambria"/>
                <a:cs typeface="Book Antiqua"/>
              </a:rPr>
              <a:t> Lusaka)</a:t>
            </a:r>
            <a:endParaRPr lang="en-US" sz="2600" dirty="0">
              <a:solidFill>
                <a:prstClr val="black"/>
              </a:solidFill>
              <a:latin typeface="Cambri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4272752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064896" cy="985590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Major Trends in Zambia</a:t>
            </a:r>
            <a:endParaRPr lang="en-US" sz="4000" dirty="0">
              <a:latin typeface="Book Antiqua"/>
              <a:cs typeface="Book Antiqua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1560" y="2924944"/>
            <a:ext cx="8064896" cy="3096344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+mj-lt"/>
                <a:cs typeface="Book Antiqua"/>
              </a:rPr>
              <a:t>Relatively low population density</a:t>
            </a:r>
          </a:p>
          <a:p>
            <a:r>
              <a:rPr lang="en-US" sz="2600" dirty="0" smtClean="0">
                <a:latin typeface="+mj-lt"/>
                <a:cs typeface="Book Antiqua"/>
              </a:rPr>
              <a:t>Population growth</a:t>
            </a:r>
          </a:p>
          <a:p>
            <a:pPr marL="708025" lvl="2"/>
            <a:r>
              <a:rPr lang="en-US" dirty="0">
                <a:latin typeface="+mj-lt"/>
                <a:cs typeface="Book Antiqua"/>
              </a:rPr>
              <a:t>Projected to increase 10x by </a:t>
            </a:r>
            <a:r>
              <a:rPr lang="en-US" dirty="0" smtClean="0">
                <a:latin typeface="+mj-lt"/>
                <a:cs typeface="Book Antiqua"/>
              </a:rPr>
              <a:t>2100</a:t>
            </a:r>
          </a:p>
          <a:p>
            <a:r>
              <a:rPr lang="en-US" sz="2600" dirty="0" smtClean="0">
                <a:latin typeface="+mj-lt"/>
                <a:cs typeface="Book Antiqua"/>
              </a:rPr>
              <a:t>High rates of </a:t>
            </a:r>
            <a:r>
              <a:rPr lang="en-US" sz="2600" dirty="0" smtClean="0">
                <a:latin typeface="+mj-lt"/>
                <a:cs typeface="Book Antiqua"/>
              </a:rPr>
              <a:t>urbanization</a:t>
            </a:r>
          </a:p>
          <a:p>
            <a:r>
              <a:rPr lang="en-US" sz="2600" dirty="0">
                <a:latin typeface="+mj-lt"/>
                <a:cs typeface="Book Antiqua"/>
              </a:rPr>
              <a:t>Deforestation </a:t>
            </a:r>
            <a:r>
              <a:rPr lang="en-US" sz="2600" dirty="0" smtClean="0">
                <a:latin typeface="+mj-lt"/>
                <a:cs typeface="Book Antiqua"/>
              </a:rPr>
              <a:t>(</a:t>
            </a:r>
            <a:r>
              <a:rPr lang="en-US" sz="2600" dirty="0">
                <a:latin typeface="+mj-lt"/>
                <a:cs typeface="Book Antiqua"/>
              </a:rPr>
              <a:t>150,000—</a:t>
            </a:r>
            <a:r>
              <a:rPr lang="en-US" sz="2600" dirty="0" smtClean="0">
                <a:latin typeface="+mj-lt"/>
                <a:cs typeface="Book Antiqua"/>
              </a:rPr>
              <a:t>300,000 ha/year</a:t>
            </a:r>
            <a:r>
              <a:rPr lang="en-US" sz="2600" dirty="0">
                <a:latin typeface="+mj-lt"/>
                <a:cs typeface="Book Antiqua"/>
              </a:rPr>
              <a:t>)</a:t>
            </a:r>
            <a:endParaRPr lang="en-US" sz="2600" dirty="0" smtClean="0">
              <a:latin typeface="+mj-lt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181791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475656" y="2204864"/>
            <a:ext cx="6624736" cy="4176464"/>
            <a:chOff x="2051720" y="2204864"/>
            <a:chExt cx="5318247" cy="3149364"/>
          </a:xfrm>
        </p:grpSpPr>
        <p:sp>
          <p:nvSpPr>
            <p:cNvPr id="4" name="Rounded Rectangle 3"/>
            <p:cNvSpPr/>
            <p:nvPr/>
          </p:nvSpPr>
          <p:spPr>
            <a:xfrm>
              <a:off x="2051720" y="3079692"/>
              <a:ext cx="956256" cy="48537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Population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843808" y="2204864"/>
              <a:ext cx="4526159" cy="3149364"/>
              <a:chOff x="3007977" y="2295860"/>
              <a:chExt cx="4145966" cy="2731814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3366125" y="2673775"/>
                <a:ext cx="956256" cy="48537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Fuel</a:t>
                </a:r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>
                <a:off x="3366125" y="3491181"/>
                <a:ext cx="956256" cy="48537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Food</a:t>
                </a:r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4552994" y="2295860"/>
                <a:ext cx="956256" cy="48537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Grassland</a:t>
                </a:r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4552994" y="3005808"/>
                <a:ext cx="956256" cy="48537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Forest</a:t>
                </a: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4552994" y="3715756"/>
                <a:ext cx="956256" cy="48537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Agricultural</a:t>
                </a:r>
              </a:p>
            </p:txBody>
          </p:sp>
          <p:cxnSp>
            <p:nvCxnSpPr>
              <p:cNvPr id="13" name="Curved Connector 12"/>
              <p:cNvCxnSpPr>
                <a:stCxn id="7" idx="3"/>
                <a:endCxn id="9" idx="3"/>
              </p:cNvCxnSpPr>
              <p:nvPr/>
            </p:nvCxnSpPr>
            <p:spPr>
              <a:xfrm>
                <a:off x="5509250" y="2538547"/>
                <a:ext cx="9525" cy="1419896"/>
              </a:xfrm>
              <a:prstGeom prst="curvedConnector3">
                <a:avLst>
                  <a:gd name="adj1" fmla="val 1800000"/>
                </a:avLst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urved Connector 15"/>
              <p:cNvCxnSpPr>
                <a:stCxn id="8" idx="3"/>
                <a:endCxn id="9" idx="3"/>
              </p:cNvCxnSpPr>
              <p:nvPr/>
            </p:nvCxnSpPr>
            <p:spPr>
              <a:xfrm>
                <a:off x="5509250" y="3248496"/>
                <a:ext cx="7144" cy="709948"/>
              </a:xfrm>
              <a:prstGeom prst="curvedConnector3">
                <a:avLst>
                  <a:gd name="adj1" fmla="val 180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>
                <a:stCxn id="5" idx="3"/>
                <a:endCxn id="8" idx="1"/>
              </p:cNvCxnSpPr>
              <p:nvPr/>
            </p:nvCxnSpPr>
            <p:spPr>
              <a:xfrm>
                <a:off x="4322380" y="2916463"/>
                <a:ext cx="230613" cy="33203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>
                <a:stCxn id="5" idx="3"/>
                <a:endCxn id="7" idx="1"/>
              </p:cNvCxnSpPr>
              <p:nvPr/>
            </p:nvCxnSpPr>
            <p:spPr>
              <a:xfrm flipV="1">
                <a:off x="4322380" y="2538547"/>
                <a:ext cx="230613" cy="37791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4315236" y="3626410"/>
                <a:ext cx="230613" cy="33203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>
                <a:endCxn id="6" idx="1"/>
              </p:cNvCxnSpPr>
              <p:nvPr/>
            </p:nvCxnSpPr>
            <p:spPr>
              <a:xfrm>
                <a:off x="3007977" y="3399328"/>
                <a:ext cx="358148" cy="33454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>
                <a:stCxn id="4" idx="3"/>
                <a:endCxn id="5" idx="1"/>
              </p:cNvCxnSpPr>
              <p:nvPr/>
            </p:nvCxnSpPr>
            <p:spPr>
              <a:xfrm flipV="1">
                <a:off x="3007977" y="2916463"/>
                <a:ext cx="358148" cy="40591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>
                <a:endCxn id="8" idx="1"/>
              </p:cNvCxnSpPr>
              <p:nvPr/>
            </p:nvCxnSpPr>
            <p:spPr>
              <a:xfrm flipV="1">
                <a:off x="4329525" y="3248494"/>
                <a:ext cx="223469" cy="49478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V="1">
                <a:off x="4293806" y="2512557"/>
                <a:ext cx="252044" cy="104154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4293806" y="3122992"/>
                <a:ext cx="252044" cy="66943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ounded Rectangle 38"/>
              <p:cNvSpPr/>
              <p:nvPr/>
            </p:nvSpPr>
            <p:spPr>
              <a:xfrm>
                <a:off x="3963131" y="4542301"/>
                <a:ext cx="956256" cy="485373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Decision-making</a:t>
                </a:r>
              </a:p>
            </p:txBody>
          </p:sp>
          <p:cxnSp>
            <p:nvCxnSpPr>
              <p:cNvPr id="40" name="Straight Arrow Connector 39"/>
              <p:cNvCxnSpPr/>
              <p:nvPr/>
            </p:nvCxnSpPr>
            <p:spPr>
              <a:xfrm flipH="1" flipV="1">
                <a:off x="4419827" y="3864737"/>
                <a:ext cx="26579" cy="67654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Elbow Connector 47"/>
              <p:cNvCxnSpPr/>
              <p:nvPr/>
            </p:nvCxnSpPr>
            <p:spPr>
              <a:xfrm rot="5400000" flipH="1" flipV="1">
                <a:off x="4808275" y="4030633"/>
                <a:ext cx="904388" cy="682164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Rounded Rectangle 57"/>
              <p:cNvSpPr/>
              <p:nvPr/>
            </p:nvSpPr>
            <p:spPr>
              <a:xfrm>
                <a:off x="6197687" y="3042200"/>
                <a:ext cx="956256" cy="485373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Wildlife populations</a:t>
                </a:r>
              </a:p>
            </p:txBody>
          </p:sp>
          <p:cxnSp>
            <p:nvCxnSpPr>
              <p:cNvPr id="60" name="Straight Arrow Connector 59"/>
              <p:cNvCxnSpPr/>
              <p:nvPr/>
            </p:nvCxnSpPr>
            <p:spPr>
              <a:xfrm>
                <a:off x="5615839" y="3322378"/>
                <a:ext cx="581849" cy="0"/>
              </a:xfrm>
              <a:prstGeom prst="straightConnector1">
                <a:avLst/>
              </a:prstGeom>
              <a:ln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 flipV="1">
                <a:off x="4933675" y="3554098"/>
                <a:ext cx="1856900" cy="1398080"/>
              </a:xfrm>
              <a:prstGeom prst="straightConnector1">
                <a:avLst/>
              </a:prstGeom>
              <a:ln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urved Connector 29"/>
              <p:cNvCxnSpPr>
                <a:stCxn id="8" idx="0"/>
                <a:endCxn id="39" idx="3"/>
              </p:cNvCxnSpPr>
              <p:nvPr/>
            </p:nvCxnSpPr>
            <p:spPr>
              <a:xfrm rot="16200000" flipH="1" flipV="1">
                <a:off x="4085665" y="3839530"/>
                <a:ext cx="1779179" cy="111735"/>
              </a:xfrm>
              <a:prstGeom prst="curvedConnector4">
                <a:avLst>
                  <a:gd name="adj1" fmla="val -9636"/>
                  <a:gd name="adj2" fmla="val -945785"/>
                </a:avLst>
              </a:prstGeom>
              <a:ln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>
                <a:stCxn id="8" idx="2"/>
                <a:endCxn id="9" idx="0"/>
              </p:cNvCxnSpPr>
              <p:nvPr/>
            </p:nvCxnSpPr>
            <p:spPr>
              <a:xfrm>
                <a:off x="5031122" y="3491181"/>
                <a:ext cx="0" cy="22457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urved Connector 42"/>
              <p:cNvCxnSpPr>
                <a:stCxn id="9" idx="3"/>
                <a:endCxn id="39" idx="2"/>
              </p:cNvCxnSpPr>
              <p:nvPr/>
            </p:nvCxnSpPr>
            <p:spPr>
              <a:xfrm flipH="1">
                <a:off x="4441259" y="3958442"/>
                <a:ext cx="1067991" cy="1069232"/>
              </a:xfrm>
              <a:prstGeom prst="curvedConnector4">
                <a:avLst>
                  <a:gd name="adj1" fmla="val -16054"/>
                  <a:gd name="adj2" fmla="val 116035"/>
                </a:avLst>
              </a:prstGeom>
              <a:ln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340768"/>
            <a:ext cx="7612063" cy="853371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Model Structure</a:t>
            </a:r>
            <a:endParaRPr lang="en-US" sz="4000" dirty="0"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468683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9303" y="1138684"/>
            <a:ext cx="8376047" cy="994172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National Level </a:t>
            </a:r>
            <a:r>
              <a:rPr lang="en-US" sz="4000" dirty="0" smtClean="0">
                <a:latin typeface="Book Antiqua"/>
                <a:cs typeface="Book Antiqua"/>
              </a:rPr>
              <a:t>Deforestation</a:t>
            </a:r>
            <a:br>
              <a:rPr lang="en-US" sz="4000" dirty="0" smtClean="0">
                <a:latin typeface="Book Antiqua"/>
                <a:cs typeface="Book Antiqua"/>
              </a:rPr>
            </a:br>
            <a:r>
              <a:rPr lang="en-US" sz="3600" dirty="0" smtClean="0">
                <a:latin typeface="Book Antiqua"/>
                <a:cs typeface="Book Antiqua"/>
              </a:rPr>
              <a:t>(baseline, 2010-2060)</a:t>
            </a:r>
            <a:endParaRPr lang="en-US" sz="3600" dirty="0">
              <a:latin typeface="Book Antiqua"/>
              <a:cs typeface="Book Antiqu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40081" y="6242566"/>
            <a:ext cx="1982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14% loss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9599" y="6242566"/>
            <a:ext cx="1982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18% loss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708920"/>
            <a:ext cx="7089819" cy="353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722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991" y="994668"/>
            <a:ext cx="8161181" cy="994172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National Model</a:t>
            </a:r>
            <a:endParaRPr lang="en-US" sz="4000" dirty="0">
              <a:latin typeface="Book Antiqua"/>
              <a:cs typeface="Book Antiqu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938" y="1727679"/>
            <a:ext cx="7235462" cy="482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709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179" y="1784255"/>
            <a:ext cx="7377229" cy="492254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8991" y="994668"/>
            <a:ext cx="8161181" cy="994172"/>
          </a:xfrm>
        </p:spPr>
        <p:txBody>
          <a:bodyPr/>
          <a:lstStyle/>
          <a:p>
            <a:pPr algn="ctr"/>
            <a:r>
              <a:rPr lang="en-US" sz="4000" dirty="0" smtClean="0">
                <a:latin typeface="Book Antiqua"/>
                <a:cs typeface="Book Antiqua"/>
              </a:rPr>
              <a:t>National Model</a:t>
            </a:r>
            <a:endParaRPr lang="en-US" sz="4000" dirty="0"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664257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ESA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frica RISING presentations template_ESA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presentations template_ESA</Template>
  <TotalTime>9488</TotalTime>
  <Words>505</Words>
  <Application>Microsoft Macintosh PowerPoint</Application>
  <PresentationFormat>On-screen Show (4:3)</PresentationFormat>
  <Paragraphs>78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Africa RISING presentations template_ESA</vt:lpstr>
      <vt:lpstr>Custom Design</vt:lpstr>
      <vt:lpstr>1_Africa RISING presentations template_ESA</vt:lpstr>
      <vt:lpstr>PowerPoint Presentation</vt:lpstr>
      <vt:lpstr>SILL Project Objectives</vt:lpstr>
      <vt:lpstr>Agricultural-Environmental Linkages</vt:lpstr>
      <vt:lpstr>Participatory System Dynamics Modeling</vt:lpstr>
      <vt:lpstr>Major Trends in Zambia</vt:lpstr>
      <vt:lpstr>Model Structure</vt:lpstr>
      <vt:lpstr>National Level Deforestation (baseline, 2010-2060)</vt:lpstr>
      <vt:lpstr>National Model</vt:lpstr>
      <vt:lpstr>National Model</vt:lpstr>
      <vt:lpstr>PowerPoint Presentation</vt:lpstr>
      <vt:lpstr>Lusaka Model</vt:lpstr>
      <vt:lpstr>Lusaka Model</vt:lpstr>
      <vt:lpstr>Effect of Drought on Forest Cover</vt:lpstr>
      <vt:lpstr>Effects of Maize Yield Increase on Forest Cover</vt:lpstr>
      <vt:lpstr>Effect of Full Electrification on Forest Cover</vt:lpstr>
      <vt:lpstr>Effect of Fuel Efficient Stoves on Forest Cover</vt:lpstr>
      <vt:lpstr>Eastern Baseline</vt:lpstr>
      <vt:lpstr>Eastern Province</vt:lpstr>
      <vt:lpstr>Eastern Province</vt:lpstr>
      <vt:lpstr>Effect of Drought on Forest Cover</vt:lpstr>
      <vt:lpstr>Effects of Maize Yield increase on Forest Cover</vt:lpstr>
      <vt:lpstr>Effect of Full Electrification on Forest Cover</vt:lpstr>
      <vt:lpstr>Effect of Fuel Efficient Stoves on Forest Cover</vt:lpstr>
      <vt:lpstr>PowerPoint Presentation</vt:lpstr>
    </vt:vector>
  </TitlesOfParts>
  <Company>IITA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IZeledon</dc:creator>
  <cp:lastModifiedBy>Robert Richardson</cp:lastModifiedBy>
  <cp:revision>124</cp:revision>
  <cp:lastPrinted>2011-10-06T11:45:23Z</cp:lastPrinted>
  <dcterms:created xsi:type="dcterms:W3CDTF">2013-07-05T08:08:26Z</dcterms:created>
  <dcterms:modified xsi:type="dcterms:W3CDTF">2015-07-15T09:04:33Z</dcterms:modified>
</cp:coreProperties>
</file>